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68" r:id="rId3"/>
    <p:sldId id="271" r:id="rId4"/>
    <p:sldId id="272" r:id="rId5"/>
    <p:sldId id="267" r:id="rId6"/>
    <p:sldId id="258" r:id="rId7"/>
    <p:sldId id="259" r:id="rId8"/>
    <p:sldId id="260" r:id="rId9"/>
    <p:sldId id="262" r:id="rId10"/>
    <p:sldId id="266" r:id="rId11"/>
    <p:sldId id="269"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61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6302" autoAdjust="0"/>
  </p:normalViewPr>
  <p:slideViewPr>
    <p:cSldViewPr snapToGrid="0">
      <p:cViewPr varScale="1">
        <p:scale>
          <a:sx n="53" d="100"/>
          <a:sy n="53" d="100"/>
        </p:scale>
        <p:origin x="183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975A04AE-48DA-497D-80A1-80375F06B56B}" type="datetimeFigureOut">
              <a:rPr lang="en-GB" smtClean="0"/>
              <a:t>11/12/2018</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675335B0-2B3E-449F-B9AA-31E029D839F9}" type="slidenum">
              <a:rPr lang="en-GB" smtClean="0"/>
              <a:t>‹#›</a:t>
            </a:fld>
            <a:endParaRPr lang="en-GB"/>
          </a:p>
        </p:txBody>
      </p:sp>
    </p:spTree>
    <p:extLst>
      <p:ext uri="{BB962C8B-B14F-4D97-AF65-F5344CB8AC3E}">
        <p14:creationId xmlns:p14="http://schemas.microsoft.com/office/powerpoint/2010/main" val="36547360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D965594-0C55-411D-970A-CDD628624D0C}" type="datetimeFigureOut">
              <a:rPr lang="en-GB" smtClean="0"/>
              <a:t>11/12/2018</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3AB4743C-8A2E-4C54-BF48-3728378717D1}" type="slidenum">
              <a:rPr lang="en-GB" smtClean="0"/>
              <a:t>‹#›</a:t>
            </a:fld>
            <a:endParaRPr lang="en-GB"/>
          </a:p>
        </p:txBody>
      </p:sp>
    </p:spTree>
    <p:extLst>
      <p:ext uri="{BB962C8B-B14F-4D97-AF65-F5344CB8AC3E}">
        <p14:creationId xmlns:p14="http://schemas.microsoft.com/office/powerpoint/2010/main" val="630124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Presenter’s notes:</a:t>
            </a:r>
          </a:p>
          <a:p>
            <a:r>
              <a:rPr lang="en-GB" dirty="0" smtClean="0"/>
              <a:t>This presentation can be used to</a:t>
            </a:r>
            <a:r>
              <a:rPr lang="en-GB" baseline="0" dirty="0" smtClean="0"/>
              <a:t> present the principal recommendations from the report On The Right Course?  This looked at care received by children, teenagers and young people receiving systemic anti-cancer therapy. </a:t>
            </a:r>
          </a:p>
          <a:p>
            <a:endParaRPr lang="en-GB" baseline="0" dirty="0" smtClean="0"/>
          </a:p>
          <a:p>
            <a:r>
              <a:rPr lang="en-GB" baseline="0" dirty="0" smtClean="0"/>
              <a:t>It will only cover the principal recommendations and the full set of recommendations can be found in the report.  </a:t>
            </a:r>
          </a:p>
          <a:p>
            <a:endParaRPr lang="en-GB" baseline="0" dirty="0" smtClean="0"/>
          </a:p>
          <a:p>
            <a:r>
              <a:rPr lang="en-GB" baseline="0" dirty="0" smtClean="0"/>
              <a:t>More information can be found at www.ncepod.org.uk.</a:t>
            </a:r>
            <a:endParaRPr lang="en-GB" dirty="0"/>
          </a:p>
        </p:txBody>
      </p:sp>
      <p:sp>
        <p:nvSpPr>
          <p:cNvPr id="4" name="Slide Number Placeholder 3"/>
          <p:cNvSpPr>
            <a:spLocks noGrp="1"/>
          </p:cNvSpPr>
          <p:nvPr>
            <p:ph type="sldNum" sz="quarter" idx="10"/>
          </p:nvPr>
        </p:nvSpPr>
        <p:spPr/>
        <p:txBody>
          <a:bodyPr/>
          <a:lstStyle/>
          <a:p>
            <a:fld id="{3AB4743C-8A2E-4C54-BF48-3728378717D1}" type="slidenum">
              <a:rPr lang="en-GB" smtClean="0"/>
              <a:t>1</a:t>
            </a:fld>
            <a:endParaRPr lang="en-GB"/>
          </a:p>
        </p:txBody>
      </p:sp>
    </p:spTree>
    <p:extLst>
      <p:ext uri="{BB962C8B-B14F-4D97-AF65-F5344CB8AC3E}">
        <p14:creationId xmlns:p14="http://schemas.microsoft.com/office/powerpoint/2010/main" val="39719044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Presenter’s notes:</a:t>
            </a:r>
          </a:p>
          <a:p>
            <a:r>
              <a:rPr lang="en-GB" dirty="0" smtClean="0"/>
              <a:t>These questions can be used to generate discussion</a:t>
            </a:r>
            <a:r>
              <a:rPr lang="en-GB" baseline="0" dirty="0" smtClean="0"/>
              <a:t> or you can use your own.</a:t>
            </a:r>
            <a:endParaRPr lang="en-GB" dirty="0"/>
          </a:p>
        </p:txBody>
      </p:sp>
      <p:sp>
        <p:nvSpPr>
          <p:cNvPr id="4" name="Slide Number Placeholder 3"/>
          <p:cNvSpPr>
            <a:spLocks noGrp="1"/>
          </p:cNvSpPr>
          <p:nvPr>
            <p:ph type="sldNum" sz="quarter" idx="10"/>
          </p:nvPr>
        </p:nvSpPr>
        <p:spPr/>
        <p:txBody>
          <a:bodyPr/>
          <a:lstStyle/>
          <a:p>
            <a:fld id="{3AB4743C-8A2E-4C54-BF48-3728378717D1}" type="slidenum">
              <a:rPr lang="en-GB" smtClean="0"/>
              <a:t>10</a:t>
            </a:fld>
            <a:endParaRPr lang="en-GB"/>
          </a:p>
        </p:txBody>
      </p:sp>
    </p:spTree>
    <p:extLst>
      <p:ext uri="{BB962C8B-B14F-4D97-AF65-F5344CB8AC3E}">
        <p14:creationId xmlns:p14="http://schemas.microsoft.com/office/powerpoint/2010/main" val="452346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Presenter’s notes:</a:t>
            </a:r>
          </a:p>
          <a:p>
            <a:r>
              <a:rPr lang="en-GB" dirty="0" smtClean="0"/>
              <a:t>The full report, as well as a summary document,</a:t>
            </a:r>
            <a:r>
              <a:rPr lang="en-GB" baseline="0" dirty="0" smtClean="0"/>
              <a:t> recommendation checklist and other support tools can be found on the NCEPOD website.</a:t>
            </a:r>
            <a:endParaRPr lang="en-GB" dirty="0"/>
          </a:p>
        </p:txBody>
      </p:sp>
      <p:sp>
        <p:nvSpPr>
          <p:cNvPr id="4" name="Slide Number Placeholder 3"/>
          <p:cNvSpPr>
            <a:spLocks noGrp="1"/>
          </p:cNvSpPr>
          <p:nvPr>
            <p:ph type="sldNum" sz="quarter" idx="10"/>
          </p:nvPr>
        </p:nvSpPr>
        <p:spPr/>
        <p:txBody>
          <a:bodyPr/>
          <a:lstStyle/>
          <a:p>
            <a:fld id="{3AB4743C-8A2E-4C54-BF48-3728378717D1}" type="slidenum">
              <a:rPr lang="en-GB" smtClean="0"/>
              <a:t>11</a:t>
            </a:fld>
            <a:endParaRPr lang="en-GB"/>
          </a:p>
        </p:txBody>
      </p:sp>
    </p:spTree>
    <p:extLst>
      <p:ext uri="{BB962C8B-B14F-4D97-AF65-F5344CB8AC3E}">
        <p14:creationId xmlns:p14="http://schemas.microsoft.com/office/powerpoint/2010/main" val="26427567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Presenter’s notes:</a:t>
            </a:r>
          </a:p>
          <a:p>
            <a:r>
              <a:rPr lang="en-GB" dirty="0" smtClean="0"/>
              <a:t>The study looked at care provided to patients aged 24 years and under who were receiving systemic anti-cancer therapy (SACT) and subsequently died or were admitted to critical </a:t>
            </a:r>
            <a:r>
              <a:rPr lang="en-GB" dirty="0" smtClean="0"/>
              <a:t>care.</a:t>
            </a:r>
          </a:p>
          <a:p>
            <a:endParaRPr lang="en-GB" baseline="0" dirty="0" smtClean="0"/>
          </a:p>
          <a:p>
            <a:r>
              <a:rPr lang="en-GB" baseline="0" dirty="0" smtClean="0"/>
              <a:t>Data were collected through an organisational questionnaire and two clinician questionnaires; one of these focused on the SACT received by the patient and one on the final admission to hospital.  Case </a:t>
            </a:r>
            <a:r>
              <a:rPr lang="en-GB" baseline="0" dirty="0" smtClean="0"/>
              <a:t>notes </a:t>
            </a:r>
            <a:r>
              <a:rPr lang="en-GB" baseline="0" dirty="0" smtClean="0"/>
              <a:t>were received and </a:t>
            </a:r>
            <a:r>
              <a:rPr lang="en-GB" baseline="0" dirty="0" smtClean="0"/>
              <a:t>reviewed by clinicians </a:t>
            </a:r>
            <a:r>
              <a:rPr lang="en-GB" baseline="0" dirty="0" smtClean="0"/>
              <a:t>who work </a:t>
            </a:r>
            <a:r>
              <a:rPr lang="en-GB" baseline="0" dirty="0" smtClean="0"/>
              <a:t>with people receiving </a:t>
            </a:r>
            <a:r>
              <a:rPr lang="en-GB" baseline="0" dirty="0" smtClean="0"/>
              <a:t>SACT.  </a:t>
            </a:r>
            <a:endParaRPr lang="en-GB" dirty="0"/>
          </a:p>
        </p:txBody>
      </p:sp>
      <p:sp>
        <p:nvSpPr>
          <p:cNvPr id="4" name="Slide Number Placeholder 3"/>
          <p:cNvSpPr>
            <a:spLocks noGrp="1"/>
          </p:cNvSpPr>
          <p:nvPr>
            <p:ph type="sldNum" sz="quarter" idx="10"/>
          </p:nvPr>
        </p:nvSpPr>
        <p:spPr/>
        <p:txBody>
          <a:bodyPr/>
          <a:lstStyle/>
          <a:p>
            <a:fld id="{3AB4743C-8A2E-4C54-BF48-3728378717D1}" type="slidenum">
              <a:rPr lang="en-GB" smtClean="0"/>
              <a:t>2</a:t>
            </a:fld>
            <a:endParaRPr lang="en-GB"/>
          </a:p>
        </p:txBody>
      </p:sp>
    </p:spTree>
    <p:extLst>
      <p:ext uri="{BB962C8B-B14F-4D97-AF65-F5344CB8AC3E}">
        <p14:creationId xmlns:p14="http://schemas.microsoft.com/office/powerpoint/2010/main" val="2609020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Presenter’s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smtClean="0">
                <a:solidFill>
                  <a:schemeClr val="tx1"/>
                </a:solidFill>
                <a:latin typeface="+mn-lt"/>
                <a:ea typeface="+mn-ea"/>
                <a:cs typeface="+mn-cs"/>
              </a:rPr>
              <a:t>Patients included in the study were: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none" strike="noStrike" kern="1200" baseline="0" dirty="0" smtClean="0">
                <a:solidFill>
                  <a:schemeClr val="tx1"/>
                </a:solidFill>
                <a:latin typeface="+mn-lt"/>
                <a:ea typeface="+mn-ea"/>
                <a:cs typeface="+mn-cs"/>
              </a:rPr>
              <a:t>aged under the age of 25 years (age at time of death/ unplanned critical care admission)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none" strike="noStrike" kern="1200" baseline="0" dirty="0" smtClean="0">
                <a:solidFill>
                  <a:schemeClr val="tx1"/>
                </a:solidFill>
                <a:latin typeface="+mn-lt"/>
                <a:ea typeface="+mn-ea"/>
                <a:cs typeface="+mn-cs"/>
              </a:rPr>
              <a:t>had been diagnosed with:</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none" strike="noStrike" kern="1200" baseline="0" dirty="0" smtClean="0">
                <a:solidFill>
                  <a:schemeClr val="tx1"/>
                </a:solidFill>
                <a:latin typeface="+mn-lt"/>
                <a:ea typeface="+mn-ea"/>
                <a:cs typeface="+mn-cs"/>
              </a:rPr>
              <a:t>a solid tumour (including central nervous system) or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none" strike="noStrike" kern="1200" baseline="0" dirty="0" smtClean="0">
                <a:solidFill>
                  <a:schemeClr val="tx1"/>
                </a:solidFill>
                <a:latin typeface="+mn-lt"/>
                <a:ea typeface="+mn-ea"/>
                <a:cs typeface="+mn-cs"/>
              </a:rPr>
              <a:t>haematological malignancy (using the NICE definition)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none" strike="noStrike" kern="1200" baseline="0" dirty="0" smtClean="0">
                <a:solidFill>
                  <a:schemeClr val="tx1"/>
                </a:solidFill>
                <a:latin typeface="+mn-lt"/>
                <a:ea typeface="+mn-ea"/>
                <a:cs typeface="+mn-cs"/>
              </a:rPr>
              <a:t>received SACT between 1st March 2014 and 31st May 2016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0" i="0" u="none" strike="noStrike" kern="1200" baseline="0" dirty="0" smtClean="0">
                <a:solidFill>
                  <a:schemeClr val="tx1"/>
                </a:solidFill>
                <a:latin typeface="+mn-lt"/>
                <a:ea typeface="+mn-ea"/>
                <a:cs typeface="+mn-cs"/>
              </a:rPr>
              <a:t>and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none" strike="noStrike" kern="1200" baseline="0" dirty="0" smtClean="0">
                <a:solidFill>
                  <a:schemeClr val="tx1"/>
                </a:solidFill>
                <a:latin typeface="+mn-lt"/>
                <a:ea typeface="+mn-ea"/>
                <a:cs typeface="+mn-cs"/>
              </a:rPr>
              <a:t>died or underwent an unplanned admission to critical care within 60 days of receiving SACT. </a:t>
            </a:r>
            <a:endParaRPr lang="en-GB" b="1" dirty="0" smtClean="0"/>
          </a:p>
        </p:txBody>
      </p:sp>
      <p:sp>
        <p:nvSpPr>
          <p:cNvPr id="4" name="Slide Number Placeholder 3"/>
          <p:cNvSpPr>
            <a:spLocks noGrp="1"/>
          </p:cNvSpPr>
          <p:nvPr>
            <p:ph type="sldNum" sz="quarter" idx="10"/>
          </p:nvPr>
        </p:nvSpPr>
        <p:spPr/>
        <p:txBody>
          <a:bodyPr/>
          <a:lstStyle/>
          <a:p>
            <a:fld id="{3AB4743C-8A2E-4C54-BF48-3728378717D1}" type="slidenum">
              <a:rPr lang="en-GB" smtClean="0"/>
              <a:t>3</a:t>
            </a:fld>
            <a:endParaRPr lang="en-GB"/>
          </a:p>
        </p:txBody>
      </p:sp>
    </p:spTree>
    <p:extLst>
      <p:ext uri="{BB962C8B-B14F-4D97-AF65-F5344CB8AC3E}">
        <p14:creationId xmlns:p14="http://schemas.microsoft.com/office/powerpoint/2010/main" val="40414676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Presenter’s notes</a:t>
            </a:r>
            <a:r>
              <a:rPr lang="en-GB" b="1"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smtClean="0"/>
              <a:t>Over the study period almost 20,000 SACT cycles and more than 2,000 admissions to hospital were identified.</a:t>
            </a:r>
            <a:r>
              <a:rPr lang="en-GB" b="0" baseline="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baseline="0" dirty="0" smtClean="0"/>
              <a:t>733 cases were matched to find those patients who went to critical or died within 60 days of receiving SACT.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baseline="0" dirty="0" smtClean="0"/>
              <a:t>From these 285 were selected for the study.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baseline="0" dirty="0" smtClean="0"/>
              <a:t>57 patients were excluded from the study.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baseline="0" dirty="0" smtClean="0"/>
              <a:t>For the remaining 228 patients, questionnaires completed by clinicians about SACT and ICU stay or death were received.  Case notes were also received from the hospitals that administered SACT and where the patients had their final ICU admission and/or admission at the time of death.</a:t>
            </a:r>
            <a:endParaRPr lang="en-GB" b="0" dirty="0" smtClean="0"/>
          </a:p>
        </p:txBody>
      </p:sp>
      <p:sp>
        <p:nvSpPr>
          <p:cNvPr id="4" name="Slide Number Placeholder 3"/>
          <p:cNvSpPr>
            <a:spLocks noGrp="1"/>
          </p:cNvSpPr>
          <p:nvPr>
            <p:ph type="sldNum" sz="quarter" idx="10"/>
          </p:nvPr>
        </p:nvSpPr>
        <p:spPr/>
        <p:txBody>
          <a:bodyPr/>
          <a:lstStyle/>
          <a:p>
            <a:fld id="{3AB4743C-8A2E-4C54-BF48-3728378717D1}" type="slidenum">
              <a:rPr lang="en-GB" smtClean="0"/>
              <a:t>4</a:t>
            </a:fld>
            <a:endParaRPr lang="en-GB"/>
          </a:p>
        </p:txBody>
      </p:sp>
    </p:spTree>
    <p:extLst>
      <p:ext uri="{BB962C8B-B14F-4D97-AF65-F5344CB8AC3E}">
        <p14:creationId xmlns:p14="http://schemas.microsoft.com/office/powerpoint/2010/main" val="18640724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Presenter’s </a:t>
            </a:r>
            <a:r>
              <a:rPr lang="en-GB" b="1" dirty="0" smtClean="0"/>
              <a:t>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smtClean="0"/>
              <a:t>Out of 150 cases, the case note reviewers rated the quality of care as good in 85 (58.6%).</a:t>
            </a:r>
            <a:r>
              <a:rPr lang="en-GB" b="0" baseline="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baseline="0" dirty="0" smtClean="0"/>
              <a:t>There was room for improvement of clinical aspects of care in 40 (27.6%) of cases.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baseline="0" dirty="0" smtClean="0"/>
              <a:t>There was room for improvement of organisational aspects of care in 15 (10.3%) of cases.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baseline="0" dirty="0" smtClean="0"/>
              <a:t>5 (3.4%) had room for improvement of both clinical and organisational aspects of care.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baseline="0" dirty="0" smtClean="0"/>
              <a:t>There were no patients for whom reviewers felt the overall care received was less than satisfactory.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baseline="0" dirty="0" smtClean="0"/>
              <a:t>For 5 patients reviewers did not feel they were able to grade the quality of care due to insufficient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dirty="0" smtClean="0"/>
          </a:p>
        </p:txBody>
      </p:sp>
      <p:sp>
        <p:nvSpPr>
          <p:cNvPr id="4" name="Slide Number Placeholder 3"/>
          <p:cNvSpPr>
            <a:spLocks noGrp="1"/>
          </p:cNvSpPr>
          <p:nvPr>
            <p:ph type="sldNum" sz="quarter" idx="10"/>
          </p:nvPr>
        </p:nvSpPr>
        <p:spPr/>
        <p:txBody>
          <a:bodyPr/>
          <a:lstStyle/>
          <a:p>
            <a:fld id="{3AB4743C-8A2E-4C54-BF48-3728378717D1}" type="slidenum">
              <a:rPr lang="en-GB" smtClean="0"/>
              <a:t>5</a:t>
            </a:fld>
            <a:endParaRPr lang="en-GB"/>
          </a:p>
        </p:txBody>
      </p:sp>
    </p:spTree>
    <p:extLst>
      <p:ext uri="{BB962C8B-B14F-4D97-AF65-F5344CB8AC3E}">
        <p14:creationId xmlns:p14="http://schemas.microsoft.com/office/powerpoint/2010/main" val="73092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Presenter’s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This</a:t>
            </a:r>
            <a:r>
              <a:rPr lang="en-GB" baseline="0" dirty="0" smtClean="0"/>
              <a:t> recommendation is aimed at </a:t>
            </a:r>
            <a:r>
              <a:rPr lang="en-GB" b="0" i="0" dirty="0" smtClean="0"/>
              <a:t>Medical Directors, Directors of Nursing, Consultants, Pharmacists and Specialist Nurses</a:t>
            </a:r>
            <a:r>
              <a:rPr lang="en-GB" b="0" i="0"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i="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Any new protocol of systemic anti-cancer therapy should be discussed at a multidisciplinary team meeting, in advance of commencing treatment.</a:t>
            </a:r>
            <a:endParaRPr lang="en-GB" b="0" i="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i="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3AB4743C-8A2E-4C54-BF48-3728378717D1}" type="slidenum">
              <a:rPr lang="en-GB" smtClean="0"/>
              <a:t>6</a:t>
            </a:fld>
            <a:endParaRPr lang="en-GB"/>
          </a:p>
        </p:txBody>
      </p:sp>
    </p:spTree>
    <p:extLst>
      <p:ext uri="{BB962C8B-B14F-4D97-AF65-F5344CB8AC3E}">
        <p14:creationId xmlns:p14="http://schemas.microsoft.com/office/powerpoint/2010/main" val="23966946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Presenter’s notes:</a:t>
            </a:r>
          </a:p>
          <a:p>
            <a:r>
              <a:rPr lang="en-GB" dirty="0" smtClean="0"/>
              <a:t>This recommendation is aimed at consultants.</a:t>
            </a:r>
          </a:p>
          <a:p>
            <a:endParaRPr lang="en-GB" dirty="0" smtClean="0"/>
          </a:p>
          <a:p>
            <a:pPr marL="0" indent="0">
              <a:lnSpc>
                <a:spcPct val="160000"/>
              </a:lnSpc>
              <a:spcBef>
                <a:spcPts val="600"/>
              </a:spcBef>
              <a:spcAft>
                <a:spcPts val="600"/>
              </a:spcAft>
              <a:buNone/>
            </a:pPr>
            <a:r>
              <a:rPr lang="en-GB" sz="4000" dirty="0" smtClean="0"/>
              <a:t>Systemic anti-cancer therapy (SACT) should be discussed with patients and/or their parents.  This should be documented and should include: </a:t>
            </a:r>
          </a:p>
          <a:p>
            <a:pPr marL="457200" lvl="0" indent="-457200">
              <a:lnSpc>
                <a:spcPct val="160000"/>
              </a:lnSpc>
              <a:spcBef>
                <a:spcPts val="600"/>
              </a:spcBef>
              <a:spcAft>
                <a:spcPts val="600"/>
              </a:spcAft>
              <a:buFont typeface="+mj-lt"/>
              <a:buAutoNum type="alphaLcPeriod"/>
            </a:pPr>
            <a:r>
              <a:rPr lang="en-GB" sz="3400" dirty="0" smtClean="0"/>
              <a:t>the intent of therapy, that is curative versus palliative</a:t>
            </a:r>
          </a:p>
          <a:p>
            <a:pPr marL="457200" lvl="0" indent="-457200">
              <a:lnSpc>
                <a:spcPct val="160000"/>
              </a:lnSpc>
              <a:spcBef>
                <a:spcPts val="600"/>
              </a:spcBef>
              <a:spcAft>
                <a:spcPts val="600"/>
              </a:spcAft>
              <a:buFont typeface="+mj-lt"/>
              <a:buAutoNum type="alphaLcPeriod"/>
            </a:pPr>
            <a:r>
              <a:rPr lang="en-GB" sz="3400" dirty="0" smtClean="0"/>
              <a:t>the chances of cure, or the benefits of palliative therapy </a:t>
            </a:r>
          </a:p>
          <a:p>
            <a:pPr marL="457200" lvl="0" indent="-457200">
              <a:lnSpc>
                <a:spcPct val="160000"/>
              </a:lnSpc>
              <a:spcBef>
                <a:spcPts val="600"/>
              </a:spcBef>
              <a:spcAft>
                <a:spcPts val="600"/>
              </a:spcAft>
              <a:buFont typeface="+mj-lt"/>
              <a:buAutoNum type="alphaLcPeriod"/>
            </a:pPr>
            <a:r>
              <a:rPr lang="en-GB" sz="3400" dirty="0" smtClean="0"/>
              <a:t>the risk of toxicity – this should include the fact that SACT can be life-threatening </a:t>
            </a:r>
          </a:p>
          <a:p>
            <a:pPr marL="457200" lvl="0" indent="-457200">
              <a:lnSpc>
                <a:spcPct val="160000"/>
              </a:lnSpc>
              <a:spcBef>
                <a:spcPts val="600"/>
              </a:spcBef>
              <a:spcAft>
                <a:spcPts val="600"/>
              </a:spcAft>
              <a:buFont typeface="+mj-lt"/>
              <a:buAutoNum type="alphaLcPeriod"/>
            </a:pPr>
            <a:r>
              <a:rPr lang="en-GB" sz="3400" dirty="0" smtClean="0"/>
              <a:t>ceilings of treatment in patients with a poor prognosis.</a:t>
            </a:r>
          </a:p>
          <a:p>
            <a:endParaRPr lang="en-GB" dirty="0"/>
          </a:p>
        </p:txBody>
      </p:sp>
      <p:sp>
        <p:nvSpPr>
          <p:cNvPr id="4" name="Slide Number Placeholder 3"/>
          <p:cNvSpPr>
            <a:spLocks noGrp="1"/>
          </p:cNvSpPr>
          <p:nvPr>
            <p:ph type="sldNum" sz="quarter" idx="10"/>
          </p:nvPr>
        </p:nvSpPr>
        <p:spPr/>
        <p:txBody>
          <a:bodyPr/>
          <a:lstStyle/>
          <a:p>
            <a:fld id="{3AB4743C-8A2E-4C54-BF48-3728378717D1}" type="slidenum">
              <a:rPr lang="en-GB" smtClean="0"/>
              <a:t>7</a:t>
            </a:fld>
            <a:endParaRPr lang="en-GB"/>
          </a:p>
        </p:txBody>
      </p:sp>
    </p:spTree>
    <p:extLst>
      <p:ext uri="{BB962C8B-B14F-4D97-AF65-F5344CB8AC3E}">
        <p14:creationId xmlns:p14="http://schemas.microsoft.com/office/powerpoint/2010/main" val="3866583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Presenter’s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smtClean="0"/>
              <a:t>This</a:t>
            </a:r>
            <a:r>
              <a:rPr lang="en-GB" b="0" i="0" baseline="0" dirty="0" smtClean="0"/>
              <a:t> recommendation is not aimed at clinical services but at national governments (</a:t>
            </a:r>
            <a:r>
              <a:rPr lang="en-GB" b="0" i="0" dirty="0" smtClean="0"/>
              <a:t>NHS England, Welsh Government, Scottish Government and the Department of Health in Northern Ireland).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dirty="0" smtClean="0"/>
          </a:p>
        </p:txBody>
      </p:sp>
      <p:sp>
        <p:nvSpPr>
          <p:cNvPr id="4" name="Slide Number Placeholder 3"/>
          <p:cNvSpPr>
            <a:spLocks noGrp="1"/>
          </p:cNvSpPr>
          <p:nvPr>
            <p:ph type="sldNum" sz="quarter" idx="10"/>
          </p:nvPr>
        </p:nvSpPr>
        <p:spPr/>
        <p:txBody>
          <a:bodyPr/>
          <a:lstStyle/>
          <a:p>
            <a:fld id="{3AB4743C-8A2E-4C54-BF48-3728378717D1}" type="slidenum">
              <a:rPr lang="en-GB" smtClean="0"/>
              <a:t>8</a:t>
            </a:fld>
            <a:endParaRPr lang="en-GB"/>
          </a:p>
        </p:txBody>
      </p:sp>
    </p:spTree>
    <p:extLst>
      <p:ext uri="{BB962C8B-B14F-4D97-AF65-F5344CB8AC3E}">
        <p14:creationId xmlns:p14="http://schemas.microsoft.com/office/powerpoint/2010/main" val="24852241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Presenter’s notes: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smtClean="0">
                <a:solidFill>
                  <a:srgbClr val="221E1F"/>
                </a:solidFill>
                <a:latin typeface="Humanist 77 7 BT"/>
              </a:rPr>
              <a:t>This</a:t>
            </a:r>
            <a:r>
              <a:rPr lang="en-GB" b="0" i="0" baseline="0" dirty="0" smtClean="0">
                <a:solidFill>
                  <a:srgbClr val="221E1F"/>
                </a:solidFill>
                <a:latin typeface="Humanist 77 7 BT"/>
              </a:rPr>
              <a:t> recommendation is aimed at </a:t>
            </a:r>
            <a:r>
              <a:rPr lang="en-GB" b="0" i="0" dirty="0" smtClean="0">
                <a:solidFill>
                  <a:srgbClr val="221E1F"/>
                </a:solidFill>
                <a:latin typeface="Humanist 77 7 BT"/>
              </a:rPr>
              <a:t>Medical Directors, Directors </a:t>
            </a:r>
            <a:r>
              <a:rPr lang="en-GB" b="0" i="0" dirty="0" smtClean="0">
                <a:solidFill>
                  <a:srgbClr val="221E1F"/>
                </a:solidFill>
                <a:latin typeface="Humanist 77 7 BT"/>
              </a:rPr>
              <a:t>of </a:t>
            </a:r>
            <a:r>
              <a:rPr lang="en-GB" b="0" i="0" dirty="0" smtClean="0">
                <a:solidFill>
                  <a:srgbClr val="221E1F"/>
                </a:solidFill>
                <a:latin typeface="Humanist 77 7 BT"/>
              </a:rPr>
              <a:t>Nursing and Consultants.</a:t>
            </a:r>
            <a:r>
              <a:rPr lang="en-GB" b="0" i="0" baseline="0" dirty="0" smtClean="0">
                <a:solidFill>
                  <a:srgbClr val="221E1F"/>
                </a:solidFill>
                <a:latin typeface="Humanist 77 7 BT"/>
              </a:rPr>
              <a:t>  </a:t>
            </a:r>
            <a:endParaRPr lang="en-GB" b="0" i="0" dirty="0" smtClean="0"/>
          </a:p>
          <a:p>
            <a:endParaRPr lang="en-GB" dirty="0"/>
          </a:p>
        </p:txBody>
      </p:sp>
      <p:sp>
        <p:nvSpPr>
          <p:cNvPr id="4" name="Slide Number Placeholder 3"/>
          <p:cNvSpPr>
            <a:spLocks noGrp="1"/>
          </p:cNvSpPr>
          <p:nvPr>
            <p:ph type="sldNum" sz="quarter" idx="10"/>
          </p:nvPr>
        </p:nvSpPr>
        <p:spPr/>
        <p:txBody>
          <a:bodyPr/>
          <a:lstStyle/>
          <a:p>
            <a:fld id="{3AB4743C-8A2E-4C54-BF48-3728378717D1}" type="slidenum">
              <a:rPr lang="en-GB" smtClean="0"/>
              <a:t>9</a:t>
            </a:fld>
            <a:endParaRPr lang="en-GB"/>
          </a:p>
        </p:txBody>
      </p:sp>
    </p:spTree>
    <p:extLst>
      <p:ext uri="{BB962C8B-B14F-4D97-AF65-F5344CB8AC3E}">
        <p14:creationId xmlns:p14="http://schemas.microsoft.com/office/powerpoint/2010/main" val="1429092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CAC31A7-2C2A-4249-BA13-70ADB2AF4016}" type="datetimeFigureOut">
              <a:rPr lang="en-GB" smtClean="0"/>
              <a:t>11/12/2018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2511225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AC31A7-2C2A-4249-BA13-70ADB2AF4016}" type="datetimeFigureOut">
              <a:rPr lang="en-GB" smtClean="0"/>
              <a:t>11/12/2018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2336895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AC31A7-2C2A-4249-BA13-70ADB2AF4016}" type="datetimeFigureOut">
              <a:rPr lang="en-GB" smtClean="0"/>
              <a:t>11/12/2018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3988794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AC31A7-2C2A-4249-BA13-70ADB2AF4016}" type="datetimeFigureOut">
              <a:rPr lang="en-GB" smtClean="0"/>
              <a:t>11/12/2018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2378396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AC31A7-2C2A-4249-BA13-70ADB2AF4016}" type="datetimeFigureOut">
              <a:rPr lang="en-GB" smtClean="0"/>
              <a:t>11/12/2018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1137829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CAC31A7-2C2A-4249-BA13-70ADB2AF4016}" type="datetimeFigureOut">
              <a:rPr lang="en-GB" smtClean="0"/>
              <a:t>11/12/2018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1818928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CAC31A7-2C2A-4249-BA13-70ADB2AF4016}" type="datetimeFigureOut">
              <a:rPr lang="en-GB" smtClean="0"/>
              <a:t>11/12/2018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3367369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CAC31A7-2C2A-4249-BA13-70ADB2AF4016}" type="datetimeFigureOut">
              <a:rPr lang="en-GB" smtClean="0"/>
              <a:t>11/12/2018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776604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AC31A7-2C2A-4249-BA13-70ADB2AF4016}" type="datetimeFigureOut">
              <a:rPr lang="en-GB" smtClean="0"/>
              <a:t>11/12/2018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3822023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AC31A7-2C2A-4249-BA13-70ADB2AF4016}" type="datetimeFigureOut">
              <a:rPr lang="en-GB" smtClean="0"/>
              <a:t>11/12/2018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3849454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AC31A7-2C2A-4249-BA13-70ADB2AF4016}" type="datetimeFigureOut">
              <a:rPr lang="en-GB" smtClean="0"/>
              <a:t>11/12/2018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FAB70E-E51A-431D-9F9D-DA68C0BB61A2}" type="slidenum">
              <a:rPr lang="en-GB" smtClean="0"/>
              <a:t>‹#›</a:t>
            </a:fld>
            <a:endParaRPr lang="en-GB"/>
          </a:p>
        </p:txBody>
      </p:sp>
    </p:spTree>
    <p:extLst>
      <p:ext uri="{BB962C8B-B14F-4D97-AF65-F5344CB8AC3E}">
        <p14:creationId xmlns:p14="http://schemas.microsoft.com/office/powerpoint/2010/main" val="2220894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AC31A7-2C2A-4249-BA13-70ADB2AF4016}" type="datetimeFigureOut">
              <a:rPr lang="en-GB" smtClean="0"/>
              <a:t>11/12/2018</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FAB70E-E51A-431D-9F9D-DA68C0BB61A2}" type="slidenum">
              <a:rPr lang="en-GB" smtClean="0"/>
              <a:t>‹#›</a:t>
            </a:fld>
            <a:endParaRPr lang="en-GB"/>
          </a:p>
        </p:txBody>
      </p:sp>
    </p:spTree>
    <p:extLst>
      <p:ext uri="{BB962C8B-B14F-4D97-AF65-F5344CB8AC3E}">
        <p14:creationId xmlns:p14="http://schemas.microsoft.com/office/powerpoint/2010/main" val="40482087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ncepod.org.uk/2018cictya.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90618" y="1232088"/>
            <a:ext cx="6387353" cy="2387600"/>
          </a:xfrm>
        </p:spPr>
        <p:txBody>
          <a:bodyPr>
            <a:normAutofit/>
          </a:bodyPr>
          <a:lstStyle/>
          <a:p>
            <a:r>
              <a:rPr lang="en-GB" sz="4800" b="1" dirty="0" smtClean="0">
                <a:latin typeface="+mn-lt"/>
              </a:rPr>
              <a:t>On The Right Course?</a:t>
            </a:r>
            <a:r>
              <a:rPr lang="en-GB" sz="2400" dirty="0" smtClean="0">
                <a:latin typeface="+mn-lt"/>
              </a:rPr>
              <a:t/>
            </a:r>
            <a:br>
              <a:rPr lang="en-GB" sz="2400" dirty="0" smtClean="0">
                <a:latin typeface="+mn-lt"/>
              </a:rPr>
            </a:br>
            <a:r>
              <a:rPr lang="en-GB" sz="2400" dirty="0" smtClean="0">
                <a:latin typeface="+mn-lt"/>
              </a:rPr>
              <a:t>A </a:t>
            </a:r>
            <a:r>
              <a:rPr lang="en-GB" sz="2400" dirty="0">
                <a:latin typeface="+mn-lt"/>
              </a:rPr>
              <a:t>review </a:t>
            </a:r>
            <a:r>
              <a:rPr lang="en-GB" sz="2400" dirty="0" smtClean="0">
                <a:latin typeface="+mn-lt"/>
              </a:rPr>
              <a:t>of the quality of care provided to patients receiving systemic anti-cancer therapy</a:t>
            </a:r>
            <a:endParaRPr lang="en-GB" sz="2400" dirty="0">
              <a:latin typeface="+mn-lt"/>
            </a:endParaRPr>
          </a:p>
        </p:txBody>
      </p:sp>
      <p:sp>
        <p:nvSpPr>
          <p:cNvPr id="3" name="Subtitle 2"/>
          <p:cNvSpPr>
            <a:spLocks noGrp="1"/>
          </p:cNvSpPr>
          <p:nvPr>
            <p:ph type="subTitle" idx="1"/>
          </p:nvPr>
        </p:nvSpPr>
        <p:spPr>
          <a:xfrm>
            <a:off x="1255295" y="4388101"/>
            <a:ext cx="6858000" cy="1655762"/>
          </a:xfrm>
        </p:spPr>
        <p:txBody>
          <a:bodyPr>
            <a:normAutofit/>
          </a:bodyPr>
          <a:lstStyle/>
          <a:p>
            <a:r>
              <a:rPr lang="en-GB" sz="4000" dirty="0" smtClean="0"/>
              <a:t>Principal recommendations</a:t>
            </a:r>
            <a:endParaRPr lang="en-GB" sz="4000"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37" y="105941"/>
            <a:ext cx="3297356" cy="1108497"/>
          </a:xfrm>
          <a:prstGeom prst="rect">
            <a:avLst/>
          </a:prstGeom>
        </p:spPr>
      </p:pic>
    </p:spTree>
    <p:extLst>
      <p:ext uri="{BB962C8B-B14F-4D97-AF65-F5344CB8AC3E}">
        <p14:creationId xmlns:p14="http://schemas.microsoft.com/office/powerpoint/2010/main" val="6525465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45459"/>
          </a:xfrm>
          <a:solidFill>
            <a:srgbClr val="FE612A"/>
          </a:solidFill>
        </p:spPr>
        <p:txBody>
          <a:bodyPr>
            <a:noAutofit/>
          </a:bodyPr>
          <a:lstStyle/>
          <a:p>
            <a:r>
              <a:rPr lang="en-GB" sz="3200" dirty="0" smtClean="0">
                <a:solidFill>
                  <a:schemeClr val="bg1"/>
                </a:solidFill>
                <a:latin typeface="Calibri" panose="020F0502020204030204" pitchFamily="34" charset="0"/>
              </a:rPr>
              <a:t>Discussion</a:t>
            </a:r>
            <a:endParaRPr lang="en-GB" sz="3200" dirty="0">
              <a:solidFill>
                <a:schemeClr val="bg1"/>
              </a:solidFill>
              <a:latin typeface="Calibri" panose="020F0502020204030204" pitchFamily="34" charset="0"/>
            </a:endParaRPr>
          </a:p>
        </p:txBody>
      </p:sp>
      <p:sp>
        <p:nvSpPr>
          <p:cNvPr id="3" name="Content Placeholder 2"/>
          <p:cNvSpPr>
            <a:spLocks noGrp="1"/>
          </p:cNvSpPr>
          <p:nvPr>
            <p:ph idx="1"/>
          </p:nvPr>
        </p:nvSpPr>
        <p:spPr>
          <a:xfrm>
            <a:off x="628650" y="863098"/>
            <a:ext cx="7886700" cy="5555990"/>
          </a:xfrm>
        </p:spPr>
        <p:txBody>
          <a:bodyPr>
            <a:normAutofit/>
          </a:bodyPr>
          <a:lstStyle/>
          <a:p>
            <a:r>
              <a:rPr lang="en-GB" dirty="0" smtClean="0"/>
              <a:t>Are new protocols </a:t>
            </a:r>
            <a:r>
              <a:rPr lang="en-GB" dirty="0"/>
              <a:t>of </a:t>
            </a:r>
            <a:r>
              <a:rPr lang="en-GB" dirty="0" smtClean="0"/>
              <a:t>SACT </a:t>
            </a:r>
            <a:r>
              <a:rPr lang="en-GB" dirty="0"/>
              <a:t>discussed at </a:t>
            </a:r>
            <a:r>
              <a:rPr lang="en-GB" dirty="0" smtClean="0"/>
              <a:t> </a:t>
            </a:r>
            <a:r>
              <a:rPr lang="en-GB" dirty="0"/>
              <a:t>multidisciplinary team </a:t>
            </a:r>
            <a:r>
              <a:rPr lang="en-GB" dirty="0" smtClean="0"/>
              <a:t>meetings, </a:t>
            </a:r>
            <a:r>
              <a:rPr lang="en-GB" dirty="0"/>
              <a:t>in advance of commencing </a:t>
            </a:r>
            <a:r>
              <a:rPr lang="en-GB" dirty="0" smtClean="0"/>
              <a:t>treatment?  Do we have evidence of this?</a:t>
            </a:r>
          </a:p>
          <a:p>
            <a:r>
              <a:rPr lang="en-GB" dirty="0" smtClean="0"/>
              <a:t>Do we have discussions with patients and parents about SACT?  Do we include all relevant information?</a:t>
            </a:r>
          </a:p>
          <a:p>
            <a:r>
              <a:rPr lang="en-GB" dirty="0" smtClean="0"/>
              <a:t>Does consultant review usually happen within 14 hours of an acute admission?</a:t>
            </a:r>
          </a:p>
          <a:p>
            <a:r>
              <a:rPr lang="en-GB" dirty="0" smtClean="0"/>
              <a:t>Do we have a policy for treatment with SACT? </a:t>
            </a:r>
          </a:p>
          <a:p>
            <a:r>
              <a:rPr lang="en-GB" dirty="0" smtClean="0"/>
              <a:t>At what ages are assent and consent sought?</a:t>
            </a:r>
            <a:endParaRPr lang="en-GB" dirty="0" smtClean="0"/>
          </a:p>
        </p:txBody>
      </p:sp>
    </p:spTree>
    <p:extLst>
      <p:ext uri="{BB962C8B-B14F-4D97-AF65-F5344CB8AC3E}">
        <p14:creationId xmlns:p14="http://schemas.microsoft.com/office/powerpoint/2010/main" val="33852904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813361"/>
            <a:ext cx="7886700" cy="1325563"/>
          </a:xfrm>
          <a:solidFill>
            <a:srgbClr val="FE612A"/>
          </a:solidFill>
        </p:spPr>
        <p:txBody>
          <a:bodyPr/>
          <a:lstStyle/>
          <a:p>
            <a:pPr algn="ctr"/>
            <a:r>
              <a:rPr lang="en-GB" b="1" dirty="0" smtClean="0">
                <a:solidFill>
                  <a:schemeClr val="bg1"/>
                </a:solidFill>
              </a:rPr>
              <a:t>On The Right Course?</a:t>
            </a:r>
            <a:endParaRPr lang="en-GB" b="1" dirty="0">
              <a:solidFill>
                <a:schemeClr val="bg1"/>
              </a:solidFill>
            </a:endParaRPr>
          </a:p>
        </p:txBody>
      </p:sp>
      <p:sp>
        <p:nvSpPr>
          <p:cNvPr id="3" name="Content Placeholder 2"/>
          <p:cNvSpPr>
            <a:spLocks noGrp="1"/>
          </p:cNvSpPr>
          <p:nvPr>
            <p:ph idx="1"/>
          </p:nvPr>
        </p:nvSpPr>
        <p:spPr>
          <a:xfrm>
            <a:off x="628650" y="2635624"/>
            <a:ext cx="7886700" cy="2259106"/>
          </a:xfrm>
        </p:spPr>
        <p:txBody>
          <a:bodyPr>
            <a:normAutofit/>
          </a:bodyPr>
          <a:lstStyle/>
          <a:p>
            <a:pPr marL="0" indent="0" algn="ctr">
              <a:buNone/>
            </a:pPr>
            <a:r>
              <a:rPr lang="en-GB" sz="3200" dirty="0" smtClean="0"/>
              <a:t>Full report, summary and implementation tools are be found at</a:t>
            </a:r>
          </a:p>
          <a:p>
            <a:pPr marL="0" indent="0" algn="ctr">
              <a:buNone/>
            </a:pPr>
            <a:r>
              <a:rPr lang="en-GB" sz="3200" dirty="0" smtClean="0">
                <a:hlinkClick r:id="rId3"/>
              </a:rPr>
              <a:t>www.ncepod.org.uk/2018cictya.html</a:t>
            </a:r>
            <a:r>
              <a:rPr lang="en-GB" sz="3200" dirty="0" smtClean="0"/>
              <a:t> </a:t>
            </a:r>
            <a:endParaRPr lang="en-GB" sz="3200" dirty="0"/>
          </a:p>
        </p:txBody>
      </p:sp>
    </p:spTree>
    <p:extLst>
      <p:ext uri="{BB962C8B-B14F-4D97-AF65-F5344CB8AC3E}">
        <p14:creationId xmlns:p14="http://schemas.microsoft.com/office/powerpoint/2010/main" val="12075317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29154"/>
            <a:ext cx="7886700" cy="5390963"/>
          </a:xfrm>
        </p:spPr>
        <p:txBody>
          <a:bodyPr>
            <a:normAutofit lnSpcReduction="10000"/>
          </a:bodyPr>
          <a:lstStyle/>
          <a:p>
            <a:pPr marL="0" indent="0">
              <a:lnSpc>
                <a:spcPct val="150000"/>
              </a:lnSpc>
              <a:buNone/>
            </a:pPr>
            <a:r>
              <a:rPr lang="en-GB" dirty="0" smtClean="0"/>
              <a:t>Review of </a:t>
            </a:r>
            <a:r>
              <a:rPr lang="en-GB" dirty="0"/>
              <a:t>the quality of care provided to patients aged 24 years and under who were receiving systemic anti-cancer </a:t>
            </a:r>
            <a:r>
              <a:rPr lang="en-GB" dirty="0" smtClean="0"/>
              <a:t>therapy (SACT) </a:t>
            </a:r>
            <a:r>
              <a:rPr lang="en-GB" dirty="0"/>
              <a:t>and subsequently died or were admitted to critical care </a:t>
            </a:r>
            <a:endParaRPr lang="en-GB" dirty="0" smtClean="0"/>
          </a:p>
          <a:p>
            <a:pPr>
              <a:lnSpc>
                <a:spcPct val="150000"/>
              </a:lnSpc>
              <a:buFont typeface="Calibri" panose="020F0502020204030204" pitchFamily="34" charset="0"/>
              <a:buChar char="–"/>
            </a:pPr>
            <a:r>
              <a:rPr lang="en-GB" dirty="0" smtClean="0"/>
              <a:t>Organisational questionnaire</a:t>
            </a:r>
          </a:p>
          <a:p>
            <a:pPr>
              <a:lnSpc>
                <a:spcPct val="150000"/>
              </a:lnSpc>
              <a:buFont typeface="Calibri" panose="020F0502020204030204" pitchFamily="34" charset="0"/>
              <a:buChar char="–"/>
            </a:pPr>
            <a:r>
              <a:rPr lang="en-GB" dirty="0" smtClean="0"/>
              <a:t>Clinician questionnaire: protocol of SACT</a:t>
            </a:r>
          </a:p>
          <a:p>
            <a:pPr>
              <a:lnSpc>
                <a:spcPct val="150000"/>
              </a:lnSpc>
              <a:buFont typeface="Calibri" panose="020F0502020204030204" pitchFamily="34" charset="0"/>
              <a:buChar char="–"/>
            </a:pPr>
            <a:r>
              <a:rPr lang="en-GB" dirty="0" smtClean="0"/>
              <a:t>Clinician questionnaire: final admission to hospital</a:t>
            </a:r>
          </a:p>
          <a:p>
            <a:pPr>
              <a:lnSpc>
                <a:spcPct val="150000"/>
              </a:lnSpc>
              <a:buFont typeface="Calibri" panose="020F0502020204030204" pitchFamily="34" charset="0"/>
              <a:buChar char="–"/>
            </a:pPr>
            <a:r>
              <a:rPr lang="en-GB" dirty="0" smtClean="0"/>
              <a:t>Case note review</a:t>
            </a:r>
            <a:endParaRPr lang="en-GB" dirty="0"/>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p>
            <a:r>
              <a:rPr lang="en-GB" sz="3200" dirty="0" smtClean="0">
                <a:solidFill>
                  <a:schemeClr val="bg1"/>
                </a:solidFill>
              </a:rPr>
              <a:t>The study</a:t>
            </a:r>
            <a:endParaRPr lang="en-GB" sz="3200" dirty="0">
              <a:solidFill>
                <a:schemeClr val="bg1"/>
              </a:solidFill>
            </a:endParaRPr>
          </a:p>
        </p:txBody>
      </p:sp>
    </p:spTree>
    <p:extLst>
      <p:ext uri="{BB962C8B-B14F-4D97-AF65-F5344CB8AC3E}">
        <p14:creationId xmlns:p14="http://schemas.microsoft.com/office/powerpoint/2010/main" val="13402210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028700"/>
            <a:ext cx="7886700" cy="4786313"/>
          </a:xfrm>
        </p:spPr>
        <p:txBody>
          <a:bodyPr>
            <a:normAutofit lnSpcReduction="10000"/>
          </a:bodyPr>
          <a:lstStyle/>
          <a:p>
            <a:pPr>
              <a:lnSpc>
                <a:spcPct val="150000"/>
              </a:lnSpc>
            </a:pPr>
            <a:r>
              <a:rPr lang="en-GB" dirty="0"/>
              <a:t>Patients aged under the age of 25 </a:t>
            </a:r>
            <a:r>
              <a:rPr lang="en-GB" dirty="0" smtClean="0"/>
              <a:t>years</a:t>
            </a:r>
          </a:p>
          <a:p>
            <a:pPr>
              <a:lnSpc>
                <a:spcPct val="150000"/>
              </a:lnSpc>
            </a:pPr>
            <a:r>
              <a:rPr lang="en-GB" dirty="0" smtClean="0"/>
              <a:t>diagnosed </a:t>
            </a:r>
            <a:r>
              <a:rPr lang="en-GB" dirty="0"/>
              <a:t>with a solid tumour </a:t>
            </a:r>
            <a:r>
              <a:rPr lang="en-GB" dirty="0" smtClean="0"/>
              <a:t>or </a:t>
            </a:r>
            <a:r>
              <a:rPr lang="en-GB" dirty="0"/>
              <a:t>haematological malignancy </a:t>
            </a:r>
            <a:endParaRPr lang="en-GB" dirty="0" smtClean="0"/>
          </a:p>
          <a:p>
            <a:pPr>
              <a:lnSpc>
                <a:spcPct val="150000"/>
              </a:lnSpc>
            </a:pPr>
            <a:r>
              <a:rPr lang="en-GB" dirty="0" smtClean="0"/>
              <a:t>received </a:t>
            </a:r>
            <a:r>
              <a:rPr lang="en-GB" dirty="0"/>
              <a:t>SACT between 1st March 2014 and 31st May 2016 </a:t>
            </a:r>
            <a:endParaRPr lang="en-GB" dirty="0" smtClean="0"/>
          </a:p>
          <a:p>
            <a:pPr>
              <a:lnSpc>
                <a:spcPct val="150000"/>
              </a:lnSpc>
            </a:pPr>
            <a:r>
              <a:rPr lang="en-GB" dirty="0" smtClean="0"/>
              <a:t>died </a:t>
            </a:r>
            <a:r>
              <a:rPr lang="en-GB" dirty="0"/>
              <a:t>or underwent an unplanned admission to critical care within 60 days of receiving </a:t>
            </a:r>
            <a:r>
              <a:rPr lang="en-GB" dirty="0" smtClean="0"/>
              <a:t>SACT</a:t>
            </a:r>
            <a:endParaRPr lang="en-GB" dirty="0"/>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p>
            <a:r>
              <a:rPr lang="en-GB" sz="3200" dirty="0" smtClean="0">
                <a:solidFill>
                  <a:schemeClr val="bg1"/>
                </a:solidFill>
              </a:rPr>
              <a:t>Study population</a:t>
            </a:r>
            <a:endParaRPr lang="en-GB" sz="3200" dirty="0">
              <a:solidFill>
                <a:schemeClr val="bg1"/>
              </a:solidFill>
            </a:endParaRPr>
          </a:p>
        </p:txBody>
      </p:sp>
    </p:spTree>
    <p:extLst>
      <p:ext uri="{BB962C8B-B14F-4D97-AF65-F5344CB8AC3E}">
        <p14:creationId xmlns:p14="http://schemas.microsoft.com/office/powerpoint/2010/main" val="23708354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solidFill>
            <a:srgbClr val="FE612A"/>
          </a:solidFill>
        </p:spPr>
        <p:txBody>
          <a:bodyPr wrap="square" rtlCol="0">
            <a:spAutoFit/>
          </a:bodyPr>
          <a:lstStyle/>
          <a:p>
            <a:r>
              <a:rPr lang="en-GB" sz="3200" dirty="0" smtClean="0">
                <a:solidFill>
                  <a:schemeClr val="bg1"/>
                </a:solidFill>
              </a:rPr>
              <a:t>Study sample</a:t>
            </a:r>
            <a:endParaRPr lang="en-GB" sz="3200" dirty="0">
              <a:solidFill>
                <a:schemeClr val="bg1"/>
              </a:solidFill>
            </a:endParaRPr>
          </a:p>
        </p:txBody>
      </p:sp>
      <p:pic>
        <p:nvPicPr>
          <p:cNvPr id="2" name="Content Placeholder 1"/>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124075" y="808990"/>
            <a:ext cx="4895850" cy="5752624"/>
          </a:xfrm>
        </p:spPr>
      </p:pic>
    </p:spTree>
    <p:extLst>
      <p:ext uri="{BB962C8B-B14F-4D97-AF65-F5344CB8AC3E}">
        <p14:creationId xmlns:p14="http://schemas.microsoft.com/office/powerpoint/2010/main" val="17082256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solidFill>
            <a:srgbClr val="FE612A"/>
          </a:solidFill>
        </p:spPr>
        <p:txBody>
          <a:bodyPr wrap="square" rtlCol="0">
            <a:spAutoFit/>
          </a:bodyPr>
          <a:lstStyle/>
          <a:p>
            <a:r>
              <a:rPr lang="en-GB" sz="3200" dirty="0" smtClean="0">
                <a:solidFill>
                  <a:schemeClr val="bg1"/>
                </a:solidFill>
              </a:rPr>
              <a:t>Overall </a:t>
            </a:r>
            <a:r>
              <a:rPr lang="en-GB" sz="3200" dirty="0" smtClean="0">
                <a:solidFill>
                  <a:schemeClr val="bg1"/>
                </a:solidFill>
              </a:rPr>
              <a:t>quality </a:t>
            </a:r>
            <a:r>
              <a:rPr lang="en-GB" sz="3200" dirty="0" smtClean="0">
                <a:solidFill>
                  <a:schemeClr val="bg1"/>
                </a:solidFill>
              </a:rPr>
              <a:t>of care</a:t>
            </a:r>
            <a:endParaRPr lang="en-GB" sz="3200" dirty="0">
              <a:solidFill>
                <a:schemeClr val="bg1"/>
              </a:solidFill>
            </a:endParaRPr>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93347" y="877824"/>
            <a:ext cx="8557305" cy="5266944"/>
          </a:xfrm>
        </p:spPr>
      </p:pic>
    </p:spTree>
    <p:extLst>
      <p:ext uri="{BB962C8B-B14F-4D97-AF65-F5344CB8AC3E}">
        <p14:creationId xmlns:p14="http://schemas.microsoft.com/office/powerpoint/2010/main" val="18394459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4316" y="1771649"/>
            <a:ext cx="7788365" cy="2876551"/>
          </a:xfrm>
        </p:spPr>
        <p:txBody>
          <a:bodyPr vert="horz" lIns="91440" tIns="45720" rIns="91440" bIns="45720" rtlCol="0">
            <a:normAutofit/>
          </a:bodyPr>
          <a:lstStyle/>
          <a:p>
            <a:pPr marL="0" indent="0">
              <a:lnSpc>
                <a:spcPct val="150000"/>
              </a:lnSpc>
              <a:spcBef>
                <a:spcPts val="600"/>
              </a:spcBef>
              <a:spcAft>
                <a:spcPts val="600"/>
              </a:spcAft>
              <a:buNone/>
            </a:pPr>
            <a:r>
              <a:rPr lang="en-GB" dirty="0"/>
              <a:t>Ensure that any new protocol of systemic anti-cancer </a:t>
            </a:r>
            <a:r>
              <a:rPr lang="en-GB" dirty="0" smtClean="0"/>
              <a:t>therapy, </a:t>
            </a:r>
            <a:r>
              <a:rPr lang="en-GB" dirty="0"/>
              <a:t>to a given patient, is discussed at a multidisciplinary team meeting, in advance of commencing treatment. </a:t>
            </a:r>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p>
            <a:r>
              <a:rPr lang="en-GB" sz="3200" dirty="0" smtClean="0">
                <a:solidFill>
                  <a:schemeClr val="bg1"/>
                </a:solidFill>
              </a:rPr>
              <a:t>Recommendation </a:t>
            </a:r>
            <a:r>
              <a:rPr lang="en-GB" sz="3200" dirty="0" smtClean="0">
                <a:solidFill>
                  <a:schemeClr val="bg1"/>
                </a:solidFill>
              </a:rPr>
              <a:t>1</a:t>
            </a:r>
            <a:endParaRPr lang="en-GB" sz="3200" dirty="0">
              <a:solidFill>
                <a:schemeClr val="bg1"/>
              </a:solidFill>
            </a:endParaRPr>
          </a:p>
        </p:txBody>
      </p:sp>
    </p:spTree>
    <p:extLst>
      <p:ext uri="{BB962C8B-B14F-4D97-AF65-F5344CB8AC3E}">
        <p14:creationId xmlns:p14="http://schemas.microsoft.com/office/powerpoint/2010/main" val="13340850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5216" y="841248"/>
            <a:ext cx="8119872" cy="5742432"/>
          </a:xfrm>
        </p:spPr>
        <p:txBody>
          <a:bodyPr vert="horz" lIns="91440" tIns="45720" rIns="91440" bIns="45720" rtlCol="0">
            <a:normAutofit fontScale="70000" lnSpcReduction="20000"/>
          </a:bodyPr>
          <a:lstStyle/>
          <a:p>
            <a:pPr marL="0" indent="0">
              <a:lnSpc>
                <a:spcPct val="160000"/>
              </a:lnSpc>
              <a:spcBef>
                <a:spcPts val="600"/>
              </a:spcBef>
              <a:spcAft>
                <a:spcPts val="600"/>
              </a:spcAft>
              <a:buNone/>
            </a:pPr>
            <a:r>
              <a:rPr lang="en-GB" sz="4000" dirty="0"/>
              <a:t>Ensure that discussions about systemic anti-cancer therapy (SACT) with patients and/or their parents are documented and include: </a:t>
            </a:r>
          </a:p>
          <a:p>
            <a:pPr marL="914400" lvl="1" indent="-457200">
              <a:lnSpc>
                <a:spcPct val="160000"/>
              </a:lnSpc>
              <a:spcBef>
                <a:spcPts val="600"/>
              </a:spcBef>
              <a:spcAft>
                <a:spcPts val="600"/>
              </a:spcAft>
              <a:buFont typeface="+mj-lt"/>
              <a:buAutoNum type="alphaLcPeriod"/>
            </a:pPr>
            <a:r>
              <a:rPr lang="en-GB" sz="3400" dirty="0" smtClean="0"/>
              <a:t> the </a:t>
            </a:r>
            <a:r>
              <a:rPr lang="en-GB" sz="3400" dirty="0"/>
              <a:t>intent of therapy (curative versus palliative) </a:t>
            </a:r>
          </a:p>
          <a:p>
            <a:pPr marL="971550" lvl="1" indent="-514350">
              <a:lnSpc>
                <a:spcPct val="160000"/>
              </a:lnSpc>
              <a:spcBef>
                <a:spcPts val="600"/>
              </a:spcBef>
              <a:spcAft>
                <a:spcPts val="600"/>
              </a:spcAft>
              <a:buFont typeface="+mj-lt"/>
              <a:buAutoNum type="alphaLcPeriod"/>
            </a:pPr>
            <a:r>
              <a:rPr lang="en-GB" sz="3400" dirty="0" smtClean="0"/>
              <a:t>the </a:t>
            </a:r>
            <a:r>
              <a:rPr lang="en-GB" sz="3400" dirty="0"/>
              <a:t>chances of cure or the benefits of palliative therapy </a:t>
            </a:r>
          </a:p>
          <a:p>
            <a:pPr marL="971550" lvl="1" indent="-514350">
              <a:lnSpc>
                <a:spcPct val="160000"/>
              </a:lnSpc>
              <a:spcBef>
                <a:spcPts val="600"/>
              </a:spcBef>
              <a:spcAft>
                <a:spcPts val="600"/>
              </a:spcAft>
              <a:buFont typeface="+mj-lt"/>
              <a:buAutoNum type="alphaLcPeriod"/>
            </a:pPr>
            <a:r>
              <a:rPr lang="en-GB" sz="3400" dirty="0"/>
              <a:t>t</a:t>
            </a:r>
            <a:r>
              <a:rPr lang="en-GB" sz="3400" dirty="0" smtClean="0"/>
              <a:t>he </a:t>
            </a:r>
            <a:r>
              <a:rPr lang="en-GB" sz="3400" dirty="0"/>
              <a:t>risk of toxicity including that SACT can be life threatening </a:t>
            </a:r>
          </a:p>
          <a:p>
            <a:pPr marL="971550" lvl="1" indent="-514350">
              <a:lnSpc>
                <a:spcPct val="160000"/>
              </a:lnSpc>
              <a:spcBef>
                <a:spcPts val="600"/>
              </a:spcBef>
              <a:spcAft>
                <a:spcPts val="600"/>
              </a:spcAft>
              <a:buFont typeface="+mj-lt"/>
              <a:buAutoNum type="alphaLcPeriod"/>
            </a:pPr>
            <a:r>
              <a:rPr lang="en-GB" sz="3400" dirty="0"/>
              <a:t>c</a:t>
            </a:r>
            <a:r>
              <a:rPr lang="en-GB" sz="3400" dirty="0" smtClean="0"/>
              <a:t>eilings </a:t>
            </a:r>
            <a:r>
              <a:rPr lang="en-GB" sz="3400" dirty="0"/>
              <a:t>of treatment in patients with a poor </a:t>
            </a:r>
            <a:r>
              <a:rPr lang="en-GB" sz="3400" dirty="0" smtClean="0"/>
              <a:t>prognosis</a:t>
            </a:r>
            <a:endParaRPr lang="en-GB" sz="3400" dirty="0"/>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defPPr>
              <a:defRPr lang="en-US"/>
            </a:defPPr>
            <a:lvl1pPr>
              <a:defRPr sz="2800">
                <a:solidFill>
                  <a:schemeClr val="bg1"/>
                </a:solidFill>
              </a:defRPr>
            </a:lvl1pPr>
          </a:lstStyle>
          <a:p>
            <a:r>
              <a:rPr lang="en-GB" sz="3200" dirty="0"/>
              <a:t>Recommendation </a:t>
            </a:r>
            <a:r>
              <a:rPr lang="en-GB" sz="3200" dirty="0" smtClean="0"/>
              <a:t>3</a:t>
            </a:r>
            <a:endParaRPr lang="en-GB" sz="3200" dirty="0"/>
          </a:p>
        </p:txBody>
      </p:sp>
    </p:spTree>
    <p:extLst>
      <p:ext uri="{BB962C8B-B14F-4D97-AF65-F5344CB8AC3E}">
        <p14:creationId xmlns:p14="http://schemas.microsoft.com/office/powerpoint/2010/main" val="32329342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84503"/>
            <a:ext cx="7886700" cy="5068825"/>
          </a:xfrm>
        </p:spPr>
        <p:txBody>
          <a:bodyPr vert="horz" lIns="91440" tIns="45720" rIns="91440" bIns="45720" rtlCol="0">
            <a:noAutofit/>
          </a:bodyPr>
          <a:lstStyle/>
          <a:p>
            <a:pPr marL="0" indent="0">
              <a:lnSpc>
                <a:spcPct val="150000"/>
              </a:lnSpc>
              <a:spcBef>
                <a:spcPts val="600"/>
              </a:spcBef>
              <a:spcAft>
                <a:spcPts val="600"/>
              </a:spcAft>
              <a:buNone/>
            </a:pPr>
            <a:r>
              <a:rPr lang="en-GB" dirty="0"/>
              <a:t>A nationally agreed consent form specific for systemic anti-cancer </a:t>
            </a:r>
            <a:r>
              <a:rPr lang="en-GB" dirty="0" smtClean="0"/>
              <a:t>therapy </a:t>
            </a:r>
            <a:r>
              <a:rPr lang="en-GB" dirty="0"/>
              <a:t>should be developed and implemented. It should include: </a:t>
            </a:r>
          </a:p>
          <a:p>
            <a:pPr marL="971550" lvl="1" indent="-514350">
              <a:lnSpc>
                <a:spcPct val="150000"/>
              </a:lnSpc>
              <a:spcBef>
                <a:spcPts val="600"/>
              </a:spcBef>
              <a:spcAft>
                <a:spcPts val="600"/>
              </a:spcAft>
              <a:buFont typeface="+mj-lt"/>
              <a:buAutoNum type="alphaLcPeriod"/>
            </a:pPr>
            <a:r>
              <a:rPr lang="en-GB" sz="2600" dirty="0"/>
              <a:t>t</a:t>
            </a:r>
            <a:r>
              <a:rPr lang="en-GB" sz="2600" dirty="0" smtClean="0"/>
              <a:t>he </a:t>
            </a:r>
            <a:r>
              <a:rPr lang="en-GB" sz="2600" dirty="0"/>
              <a:t>intent of therapy </a:t>
            </a:r>
          </a:p>
          <a:p>
            <a:pPr marL="971550" lvl="1" indent="-514350">
              <a:lnSpc>
                <a:spcPct val="150000"/>
              </a:lnSpc>
              <a:spcBef>
                <a:spcPts val="600"/>
              </a:spcBef>
              <a:spcAft>
                <a:spcPts val="600"/>
              </a:spcAft>
              <a:buFont typeface="+mj-lt"/>
              <a:buAutoNum type="alphaLcPeriod"/>
            </a:pPr>
            <a:r>
              <a:rPr lang="en-GB" sz="2600" dirty="0"/>
              <a:t>a</a:t>
            </a:r>
            <a:r>
              <a:rPr lang="en-GB" sz="2600" dirty="0" smtClean="0"/>
              <a:t>n </a:t>
            </a:r>
            <a:r>
              <a:rPr lang="en-GB" sz="2600" dirty="0"/>
              <a:t>assessment of the chance of cure </a:t>
            </a:r>
          </a:p>
          <a:p>
            <a:pPr marL="971550" lvl="1" indent="-514350">
              <a:lnSpc>
                <a:spcPct val="150000"/>
              </a:lnSpc>
              <a:spcBef>
                <a:spcPts val="600"/>
              </a:spcBef>
              <a:spcAft>
                <a:spcPts val="600"/>
              </a:spcAft>
              <a:buFont typeface="+mj-lt"/>
              <a:buAutoNum type="alphaLcPeriod"/>
            </a:pPr>
            <a:r>
              <a:rPr lang="en-GB" sz="2600" dirty="0"/>
              <a:t>t</a:t>
            </a:r>
            <a:r>
              <a:rPr lang="en-GB" sz="2600" dirty="0" smtClean="0"/>
              <a:t>he </a:t>
            </a:r>
            <a:r>
              <a:rPr lang="en-GB" sz="2600" dirty="0"/>
              <a:t>risk of toxicity and </a:t>
            </a:r>
          </a:p>
          <a:p>
            <a:pPr marL="971550" lvl="1" indent="-514350">
              <a:lnSpc>
                <a:spcPct val="150000"/>
              </a:lnSpc>
              <a:spcBef>
                <a:spcPts val="600"/>
              </a:spcBef>
              <a:spcAft>
                <a:spcPts val="600"/>
              </a:spcAft>
              <a:buFont typeface="+mj-lt"/>
              <a:buAutoNum type="alphaLcPeriod"/>
            </a:pPr>
            <a:r>
              <a:rPr lang="en-GB" sz="2600" dirty="0"/>
              <a:t>t</a:t>
            </a:r>
            <a:r>
              <a:rPr lang="en-GB" sz="2600" dirty="0" smtClean="0"/>
              <a:t>he </a:t>
            </a:r>
            <a:r>
              <a:rPr lang="en-GB" sz="2600" dirty="0"/>
              <a:t>potential risk of death </a:t>
            </a:r>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defPPr>
              <a:defRPr lang="en-US"/>
            </a:defPPr>
            <a:lvl1pPr>
              <a:defRPr sz="2800">
                <a:solidFill>
                  <a:schemeClr val="bg1"/>
                </a:solidFill>
              </a:defRPr>
            </a:lvl1pPr>
          </a:lstStyle>
          <a:p>
            <a:r>
              <a:rPr lang="en-GB" sz="3200" dirty="0"/>
              <a:t>Recommendation </a:t>
            </a:r>
            <a:r>
              <a:rPr lang="en-GB" sz="3200" dirty="0" smtClean="0"/>
              <a:t>4</a:t>
            </a:r>
            <a:endParaRPr lang="en-GB" sz="3200" dirty="0"/>
          </a:p>
        </p:txBody>
      </p:sp>
    </p:spTree>
    <p:extLst>
      <p:ext uri="{BB962C8B-B14F-4D97-AF65-F5344CB8AC3E}">
        <p14:creationId xmlns:p14="http://schemas.microsoft.com/office/powerpoint/2010/main" val="36710915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420728"/>
            <a:ext cx="7886700" cy="3753854"/>
          </a:xfrm>
        </p:spPr>
        <p:txBody>
          <a:bodyPr vert="horz" lIns="91440" tIns="45720" rIns="91440" bIns="45720" rtlCol="0">
            <a:normAutofit/>
          </a:bodyPr>
          <a:lstStyle/>
          <a:p>
            <a:pPr marL="0" indent="0">
              <a:lnSpc>
                <a:spcPct val="150000"/>
              </a:lnSpc>
              <a:spcBef>
                <a:spcPts val="600"/>
              </a:spcBef>
              <a:spcAft>
                <a:spcPts val="600"/>
              </a:spcAft>
              <a:buNone/>
            </a:pPr>
            <a:r>
              <a:rPr lang="en-GB" dirty="0">
                <a:solidFill>
                  <a:srgbClr val="221E1F"/>
                </a:solidFill>
              </a:rPr>
              <a:t>Ensure consultant review within 14 hours of an acute admission in line with the Royal College of Paediatrics and Child Health in </a:t>
            </a:r>
            <a:r>
              <a:rPr lang="en-GB" i="1" u="sng" dirty="0">
                <a:solidFill>
                  <a:srgbClr val="221E1F"/>
                </a:solidFill>
              </a:rPr>
              <a:t>‘Facing the Future’ </a:t>
            </a:r>
            <a:r>
              <a:rPr lang="en-GB" dirty="0">
                <a:solidFill>
                  <a:srgbClr val="221E1F"/>
                </a:solidFill>
              </a:rPr>
              <a:t>and the Royal College of Physicians of London in the </a:t>
            </a:r>
            <a:r>
              <a:rPr lang="en-GB" i="1" u="sng" dirty="0">
                <a:solidFill>
                  <a:srgbClr val="221E1F"/>
                </a:solidFill>
              </a:rPr>
              <a:t>‘Acute Care Toolkit 4’</a:t>
            </a:r>
            <a:r>
              <a:rPr lang="en-GB" dirty="0">
                <a:solidFill>
                  <a:srgbClr val="221E1F"/>
                </a:solidFill>
              </a:rPr>
              <a:t>. </a:t>
            </a:r>
          </a:p>
          <a:p>
            <a:pPr marL="0" indent="0">
              <a:lnSpc>
                <a:spcPct val="150000"/>
              </a:lnSpc>
              <a:spcBef>
                <a:spcPts val="600"/>
              </a:spcBef>
              <a:spcAft>
                <a:spcPts val="600"/>
              </a:spcAft>
              <a:buClr>
                <a:srgbClr val="DE00A4"/>
              </a:buClr>
              <a:buSzPct val="80000"/>
              <a:buNone/>
            </a:pPr>
            <a:endParaRPr lang="en-GB" dirty="0"/>
          </a:p>
        </p:txBody>
      </p:sp>
      <p:sp>
        <p:nvSpPr>
          <p:cNvPr id="4" name="TextBox 3"/>
          <p:cNvSpPr txBox="1"/>
          <p:nvPr/>
        </p:nvSpPr>
        <p:spPr>
          <a:xfrm>
            <a:off x="0" y="0"/>
            <a:ext cx="9144000" cy="584775"/>
          </a:xfrm>
          <a:prstGeom prst="rect">
            <a:avLst/>
          </a:prstGeom>
          <a:solidFill>
            <a:srgbClr val="FE612A"/>
          </a:solidFill>
        </p:spPr>
        <p:txBody>
          <a:bodyPr wrap="square" rtlCol="0">
            <a:spAutoFit/>
          </a:bodyPr>
          <a:lstStyle>
            <a:defPPr>
              <a:defRPr lang="en-US"/>
            </a:defPPr>
            <a:lvl1pPr>
              <a:defRPr sz="2800">
                <a:solidFill>
                  <a:schemeClr val="bg1"/>
                </a:solidFill>
              </a:defRPr>
            </a:lvl1pPr>
          </a:lstStyle>
          <a:p>
            <a:r>
              <a:rPr lang="en-GB" sz="3200" dirty="0"/>
              <a:t>Recommendation </a:t>
            </a:r>
            <a:r>
              <a:rPr lang="en-GB" sz="3200" dirty="0" smtClean="0"/>
              <a:t>12</a:t>
            </a:r>
            <a:endParaRPr lang="en-GB" sz="3200" dirty="0"/>
          </a:p>
        </p:txBody>
      </p:sp>
    </p:spTree>
    <p:extLst>
      <p:ext uri="{BB962C8B-B14F-4D97-AF65-F5344CB8AC3E}">
        <p14:creationId xmlns:p14="http://schemas.microsoft.com/office/powerpoint/2010/main" val="4443163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incipal recs slides template" id="{9956A19C-7510-46CB-A3DE-6756ED3E1151}" vid="{25560A01-242C-4CC0-BC39-E57565AC6B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Principal recs slides template</Template>
  <TotalTime>232</TotalTime>
  <Words>1060</Words>
  <Application>Microsoft Office PowerPoint</Application>
  <PresentationFormat>On-screen Show (4:3)</PresentationFormat>
  <Paragraphs>106</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Humanist 77 7 BT</vt:lpstr>
      <vt:lpstr>Office Theme</vt:lpstr>
      <vt:lpstr>On The Right Course? A review of the quality of care provided to patients receiving systemic anti-cancer therapy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Discussion</vt:lpstr>
      <vt:lpstr>On The Right Course?</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&lt;Report title&gt;  A review of …..</dc:title>
  <dc:creator>Kirsty MacLean Steel</dc:creator>
  <cp:lastModifiedBy>Kirsty MacLean Steel</cp:lastModifiedBy>
  <cp:revision>20</cp:revision>
  <cp:lastPrinted>2018-12-11T16:41:21Z</cp:lastPrinted>
  <dcterms:created xsi:type="dcterms:W3CDTF">2018-12-10T11:47:49Z</dcterms:created>
  <dcterms:modified xsi:type="dcterms:W3CDTF">2018-12-11T18:09:27Z</dcterms:modified>
</cp:coreProperties>
</file>